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4CA"/>
          </a:solidFill>
        </a:fill>
      </a:tcStyle>
    </a:wholeTbl>
    <a:band2H>
      <a:tcTxStyle b="def" i="def"/>
      <a:tcStyle>
        <a:tcBdr/>
        <a:fill>
          <a:solidFill>
            <a:srgbClr val="FB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3D3"/>
          </a:solidFill>
        </a:fill>
      </a:tcStyle>
    </a:wholeTbl>
    <a:band2H>
      <a:tcTxStyle b="def" i="def"/>
      <a:tcStyle>
        <a:tcBdr/>
        <a:fill>
          <a:solidFill>
            <a:srgbClr val="EF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4CA"/>
          </a:solidFill>
        </a:fill>
      </a:tcStyle>
    </a:wholeTbl>
    <a:band2H>
      <a:tcTxStyle b="def" i="def"/>
      <a:tcStyle>
        <a:tcBdr/>
        <a:fill>
          <a:solidFill>
            <a:srgbClr val="FB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ACD"/>
          </a:solidFill>
        </a:fill>
      </a:tcStyle>
    </a:wholeTbl>
    <a:band2H>
      <a:tcTxStyle b="def" i="def"/>
      <a:tcStyle>
        <a:tcBdr/>
        <a:fill>
          <a:solidFill>
            <a:srgbClr val="F6ED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3D3"/>
          </a:solidFill>
        </a:fill>
      </a:tcStyle>
    </a:wholeTbl>
    <a:band2H>
      <a:tcTxStyle b="def" i="def"/>
      <a:tcStyle>
        <a:tcBdr/>
        <a:fill>
          <a:solidFill>
            <a:srgbClr val="EF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Franklin Gothic Book"/>
      </a:defRPr>
    </a:lvl1pPr>
    <a:lvl2pPr indent="228600" latinLnBrk="0">
      <a:defRPr sz="1200">
        <a:latin typeface="+mj-lt"/>
        <a:ea typeface="+mj-ea"/>
        <a:cs typeface="+mj-cs"/>
        <a:sym typeface="Franklin Gothic Book"/>
      </a:defRPr>
    </a:lvl2pPr>
    <a:lvl3pPr indent="457200" latinLnBrk="0">
      <a:defRPr sz="1200">
        <a:latin typeface="+mj-lt"/>
        <a:ea typeface="+mj-ea"/>
        <a:cs typeface="+mj-cs"/>
        <a:sym typeface="Franklin Gothic Book"/>
      </a:defRPr>
    </a:lvl3pPr>
    <a:lvl4pPr indent="685800" latinLnBrk="0">
      <a:defRPr sz="1200">
        <a:latin typeface="+mj-lt"/>
        <a:ea typeface="+mj-ea"/>
        <a:cs typeface="+mj-cs"/>
        <a:sym typeface="Franklin Gothic Book"/>
      </a:defRPr>
    </a:lvl4pPr>
    <a:lvl5pPr indent="914400" latinLnBrk="0">
      <a:defRPr sz="1200">
        <a:latin typeface="+mj-lt"/>
        <a:ea typeface="+mj-ea"/>
        <a:cs typeface="+mj-cs"/>
        <a:sym typeface="Franklin Gothic Book"/>
      </a:defRPr>
    </a:lvl5pPr>
    <a:lvl6pPr indent="1143000" latinLnBrk="0">
      <a:defRPr sz="1200">
        <a:latin typeface="+mj-lt"/>
        <a:ea typeface="+mj-ea"/>
        <a:cs typeface="+mj-cs"/>
        <a:sym typeface="Franklin Gothic Book"/>
      </a:defRPr>
    </a:lvl6pPr>
    <a:lvl7pPr indent="1371600" latinLnBrk="0">
      <a:defRPr sz="1200">
        <a:latin typeface="+mj-lt"/>
        <a:ea typeface="+mj-ea"/>
        <a:cs typeface="+mj-cs"/>
        <a:sym typeface="Franklin Gothic Book"/>
      </a:defRPr>
    </a:lvl7pPr>
    <a:lvl8pPr indent="1600200" latinLnBrk="0">
      <a:defRPr sz="1200">
        <a:latin typeface="+mj-lt"/>
        <a:ea typeface="+mj-ea"/>
        <a:cs typeface="+mj-cs"/>
        <a:sym typeface="Franklin Gothic Book"/>
      </a:defRPr>
    </a:lvl8pPr>
    <a:lvl9pPr indent="1828800" latinLnBrk="0">
      <a:defRPr sz="1200">
        <a:latin typeface="+mj-lt"/>
        <a:ea typeface="+mj-ea"/>
        <a:cs typeface="+mj-cs"/>
        <a:sym typeface="Franklin Gothic Book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Straight Connector 9"/>
          <p:cNvSpPr/>
          <p:nvPr/>
        </p:nvSpPr>
        <p:spPr>
          <a:xfrm>
            <a:off x="1112519" y="1183588"/>
            <a:ext cx="9966961" cy="2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1147812" y="-484754"/>
            <a:ext cx="10058404" cy="1450761"/>
          </a:xfrm>
          <a:prstGeom prst="rect">
            <a:avLst/>
          </a:prstGeom>
        </p:spPr>
        <p:txBody>
          <a:bodyPr/>
          <a:lstStyle>
            <a:lvl1pPr>
              <a:defRPr spc="-49" sz="47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1097280" y="2108200"/>
            <a:ext cx="10058401" cy="3760893"/>
          </a:xfrm>
          <a:prstGeom prst="rect">
            <a:avLst/>
          </a:prstGeom>
        </p:spPr>
        <p:txBody>
          <a:bodyPr lIns="0" tIns="0" rIns="0" bIns="0"/>
          <a:lstStyle>
            <a:lvl1pPr marL="91437" indent="-91437">
              <a:buClr>
                <a:schemeClr val="accent1"/>
              </a:buClr>
              <a:buSzPct val="100000"/>
              <a:buFont typeface="Calibri"/>
              <a:buChar char=" "/>
              <a:defRPr cap="none" spc="0" sz="1900">
                <a:solidFill>
                  <a:srgbClr val="404040"/>
                </a:solidFill>
              </a:defRPr>
            </a:lvl1pPr>
            <a:lvl2pPr marL="405563" indent="-204395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2pPr>
            <a:lvl3pPr marL="651333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3pPr>
            <a:lvl4pPr marL="83421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4pPr>
            <a:lvl5pPr marL="101709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" name="Straight Connector 9"/>
          <p:cNvSpPr/>
          <p:nvPr/>
        </p:nvSpPr>
        <p:spPr>
          <a:xfrm>
            <a:off x="1112516" y="1183585"/>
            <a:ext cx="9966968" cy="8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147812" y="-484754"/>
            <a:ext cx="10058404" cy="1450761"/>
          </a:xfrm>
          <a:prstGeom prst="rect">
            <a:avLst/>
          </a:prstGeom>
        </p:spPr>
        <p:txBody>
          <a:bodyPr/>
          <a:lstStyle>
            <a:lvl1pPr>
              <a:defRPr spc="-49" sz="47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1097280" y="2108200"/>
            <a:ext cx="10058401" cy="3760893"/>
          </a:xfrm>
          <a:prstGeom prst="rect">
            <a:avLst/>
          </a:prstGeom>
        </p:spPr>
        <p:txBody>
          <a:bodyPr lIns="0" tIns="0" rIns="0" bIns="0"/>
          <a:lstStyle>
            <a:lvl1pPr marL="91437" indent="-91437">
              <a:buClr>
                <a:schemeClr val="accent1"/>
              </a:buClr>
              <a:buSzPct val="100000"/>
              <a:buFont typeface="Calibri"/>
              <a:buChar char=" "/>
              <a:defRPr cap="none" spc="0" sz="1900">
                <a:solidFill>
                  <a:srgbClr val="404040"/>
                </a:solidFill>
              </a:defRPr>
            </a:lvl1pPr>
            <a:lvl2pPr marL="405563" indent="-204395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2pPr>
            <a:lvl3pPr marL="651333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3pPr>
            <a:lvl4pPr marL="83421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4pPr>
            <a:lvl5pPr marL="101709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97280" y="4663440"/>
            <a:ext cx="10058401" cy="114300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8"/>
          <p:cNvSpPr/>
          <p:nvPr/>
        </p:nvSpPr>
        <p:spPr>
          <a:xfrm>
            <a:off x="1207655" y="4485130"/>
            <a:ext cx="9875526" cy="7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10993580" y="6521604"/>
            <a:ext cx="217116" cy="21559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" name="Straight Connector 9"/>
          <p:cNvSpPr/>
          <p:nvPr/>
        </p:nvSpPr>
        <p:spPr>
          <a:xfrm>
            <a:off x="1193532" y="1897375"/>
            <a:ext cx="9966961" cy="8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</p:spPr>
        <p:txBody>
          <a:bodyPr/>
          <a:lstStyle>
            <a:lvl1pPr>
              <a:defRPr spc="-49" sz="47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 lIns="0" tIns="0" rIns="0" bIns="0"/>
          <a:lstStyle>
            <a:lvl1pPr marL="91437" indent="-91437">
              <a:buClr>
                <a:schemeClr val="accent1"/>
              </a:buClr>
              <a:buSzPct val="100000"/>
              <a:buFont typeface="Calibri"/>
              <a:buChar char=" "/>
              <a:defRPr cap="none" spc="0" sz="1900">
                <a:solidFill>
                  <a:srgbClr val="404040"/>
                </a:solidFill>
              </a:defRPr>
            </a:lvl1pPr>
            <a:lvl2pPr marL="405563" indent="-204395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2pPr>
            <a:lvl3pPr marL="651333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3pPr>
            <a:lvl4pPr marL="83421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4pPr>
            <a:lvl5pPr marL="101709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Straight Connector 9"/>
          <p:cNvSpPr/>
          <p:nvPr/>
        </p:nvSpPr>
        <p:spPr>
          <a:xfrm>
            <a:off x="1193532" y="1897375"/>
            <a:ext cx="9966961" cy="8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</p:spPr>
        <p:txBody>
          <a:bodyPr/>
          <a:lstStyle>
            <a:lvl1pPr>
              <a:defRPr spc="-49" sz="47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anchor="ctr"/>
          <a:lstStyle>
            <a:lvl1pPr>
              <a:defRPr spc="0" sz="2000"/>
            </a:lvl1pPr>
            <a:lvl2pPr>
              <a:defRPr spc="0" sz="2000"/>
            </a:lvl2pPr>
            <a:lvl3pPr>
              <a:defRPr spc="0" sz="2000"/>
            </a:lvl3pPr>
            <a:lvl4pPr>
              <a:defRPr spc="0" sz="2000"/>
            </a:lvl4pPr>
            <a:lvl5pPr>
              <a:defRPr spc="0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ext Placeholder 4"/>
          <p:cNvSpPr/>
          <p:nvPr>
            <p:ph type="body" sz="quarter" idx="21"/>
          </p:nvPr>
        </p:nvSpPr>
        <p:spPr>
          <a:xfrm>
            <a:off x="6515944" y="2057400"/>
            <a:ext cx="4639741" cy="73628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7" name="Straight Connector 9"/>
          <p:cNvSpPr/>
          <p:nvPr/>
        </p:nvSpPr>
        <p:spPr>
          <a:xfrm>
            <a:off x="1193532" y="1897375"/>
            <a:ext cx="9966961" cy="8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</p:spPr>
        <p:txBody>
          <a:bodyPr/>
          <a:lstStyle>
            <a:lvl1pPr>
              <a:defRPr spc="-49" sz="47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7"/>
          <p:cNvSpPr/>
          <p:nvPr/>
        </p:nvSpPr>
        <p:spPr>
          <a:xfrm>
            <a:off x="13" y="0"/>
            <a:ext cx="4654302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643466" y="786383"/>
            <a:ext cx="3517568" cy="209397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5458983" y="812798"/>
            <a:ext cx="5928346" cy="5294759"/>
          </a:xfrm>
          <a:prstGeom prst="rect">
            <a:avLst/>
          </a:prstGeom>
        </p:spPr>
        <p:txBody>
          <a:bodyPr lIns="0" tIns="0" rIns="0" bIns="0"/>
          <a:lstStyle>
            <a:lvl1pPr marL="91437" indent="-91437">
              <a:buClr>
                <a:schemeClr val="accent1"/>
              </a:buClr>
              <a:buSzPct val="100000"/>
              <a:buFont typeface="Calibri"/>
              <a:buChar char=" "/>
              <a:defRPr cap="none" spc="0" sz="1900">
                <a:solidFill>
                  <a:srgbClr val="404040"/>
                </a:solidFill>
              </a:defRPr>
            </a:lvl1pPr>
            <a:lvl2pPr marL="405563" indent="-204395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2pPr>
            <a:lvl3pPr marL="651333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3pPr>
            <a:lvl4pPr marL="83421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4pPr>
            <a:lvl5pPr marL="1017094" indent="-267286">
              <a:buClr>
                <a:schemeClr val="accent1"/>
              </a:buClr>
              <a:buSzPct val="100000"/>
              <a:buFont typeface="Calibri"/>
              <a:buChar char="◦"/>
              <a:defRPr cap="none" spc="0" sz="19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3"/>
          <p:cNvSpPr/>
          <p:nvPr>
            <p:ph type="body" sz="quarter" idx="21"/>
          </p:nvPr>
        </p:nvSpPr>
        <p:spPr>
          <a:xfrm>
            <a:off x="643461" y="3043046"/>
            <a:ext cx="3517576" cy="30645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Picture Placeholder 2"/>
          <p:cNvSpPr/>
          <p:nvPr>
            <p:ph type="pic" idx="21"/>
          </p:nvPr>
        </p:nvSpPr>
        <p:spPr>
          <a:xfrm>
            <a:off x="11" y="0"/>
            <a:ext cx="12191991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xfrm>
            <a:off x="1097277" y="4799362"/>
            <a:ext cx="10113648" cy="743687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1097277" y="5715000"/>
            <a:ext cx="10113268" cy="6096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defRPr cap="none" spc="0" sz="1800">
                <a:solidFill>
                  <a:srgbClr val="FFFFFF"/>
                </a:solidFill>
              </a:defRPr>
            </a:lvl1pPr>
            <a:lvl2pPr>
              <a:spcBef>
                <a:spcPts val="600"/>
              </a:spcBef>
              <a:defRPr cap="none" spc="0" sz="1800">
                <a:solidFill>
                  <a:srgbClr val="FFFFFF"/>
                </a:solidFill>
              </a:defRPr>
            </a:lvl2pPr>
            <a:lvl3pPr>
              <a:spcBef>
                <a:spcPts val="600"/>
              </a:spcBef>
              <a:defRPr cap="none" spc="0" sz="1800">
                <a:solidFill>
                  <a:srgbClr val="FFFFFF"/>
                </a:solidFill>
              </a:defRPr>
            </a:lvl3pPr>
            <a:lvl4pPr>
              <a:spcBef>
                <a:spcPts val="600"/>
              </a:spcBef>
              <a:defRPr cap="none" spc="0" sz="1800">
                <a:solidFill>
                  <a:srgbClr val="FFFFFF"/>
                </a:solidFill>
              </a:defRPr>
            </a:lvl4pPr>
            <a:lvl5pPr>
              <a:spcBef>
                <a:spcPts val="600"/>
              </a:spcBef>
              <a:defRPr cap="none" spc="0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Straight Connector 8"/>
          <p:cNvSpPr/>
          <p:nvPr/>
        </p:nvSpPr>
        <p:spPr>
          <a:xfrm>
            <a:off x="1207655" y="4474738"/>
            <a:ext cx="9875527" cy="8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097280" y="758951"/>
            <a:ext cx="10058401" cy="3566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100050" y="4645152"/>
            <a:ext cx="10058401" cy="1143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0993580" y="6521604"/>
            <a:ext cx="217116" cy="21559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solidFill>
            <a:srgbClr val="262626"/>
          </a:solidFill>
          <a:uFillTx/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1pPr>
      <a:lvl2pPr marL="0" marR="0" indent="0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2pPr>
      <a:lvl3pPr marL="0" marR="0" indent="0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3pPr>
      <a:lvl4pPr marL="0" marR="0" indent="0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4pPr>
      <a:lvl5pPr marL="0" marR="0" indent="0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5pPr>
      <a:lvl6pPr marL="1263284" marR="0" indent="-391884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6pPr>
      <a:lvl7pPr marL="1463284" marR="0" indent="-391884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7pPr>
      <a:lvl8pPr marL="1663282" marR="0" indent="-391884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8pPr>
      <a:lvl9pPr marL="1863282" marR="0" indent="-391884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solidFill>
            <a:srgbClr val="000000"/>
          </a:solidFill>
          <a:uFillTx/>
          <a:latin typeface="+mj-lt"/>
          <a:ea typeface="+mj-ea"/>
          <a:cs typeface="+mj-cs"/>
          <a:sym typeface="Franklin Gothic Book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1016/j.matpr.2020.10.649" TargetMode="External"/><Relationship Id="rId3" Type="http://schemas.openxmlformats.org/officeDocument/2006/relationships/hyperlink" Target="https://doi.org/10.1109/ICICCS51141.2021.9432135" TargetMode="External"/><Relationship Id="rId4" Type="http://schemas.openxmlformats.org/officeDocument/2006/relationships/hyperlink" Target="https://doi.org/10.1109/ic-ETITE47903.2020.193" TargetMode="External"/><Relationship Id="rId5" Type="http://schemas.openxmlformats.org/officeDocument/2006/relationships/hyperlink" Target="https://doi.org/10.1109/ICIEM54221.2022.9852814" TargetMode="External"/><Relationship Id="rId6" Type="http://schemas.openxmlformats.org/officeDocument/2006/relationships/hyperlink" Target="https://doi.org/10.1007/s12652-023-04093-y" TargetMode="External"/><Relationship Id="rId7" Type="http://schemas.openxmlformats.org/officeDocument/2006/relationships/hyperlink" Target="https://doi.org/10.1109/ACCESS.2022.3147154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26"/>
          <p:cNvSpPr/>
          <p:nvPr/>
        </p:nvSpPr>
        <p:spPr>
          <a:xfrm>
            <a:off x="-2" y="-2"/>
            <a:ext cx="12192004" cy="68580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Title 1"/>
          <p:cNvSpPr txBox="1"/>
          <p:nvPr>
            <p:ph type="title"/>
          </p:nvPr>
        </p:nvSpPr>
        <p:spPr>
          <a:xfrm>
            <a:off x="640910" y="825116"/>
            <a:ext cx="6253324" cy="3084714"/>
          </a:xfrm>
          <a:prstGeom prst="rect">
            <a:avLst/>
          </a:prstGeom>
        </p:spPr>
        <p:txBody>
          <a:bodyPr/>
          <a:lstStyle/>
          <a:p>
            <a:pPr algn="ctr">
              <a:defRPr spc="-200" sz="5000"/>
            </a:pPr>
            <a:r>
              <a:t>AquaTrack</a:t>
            </a:r>
            <a:br/>
            <a:r>
              <a:rPr sz="4000"/>
              <a:t>IoT-AI Integrated Water Quality Monitoring System</a:t>
            </a:r>
          </a:p>
        </p:txBody>
      </p:sp>
      <p:sp>
        <p:nvSpPr>
          <p:cNvPr id="123" name="Subtitle 2"/>
          <p:cNvSpPr txBox="1"/>
          <p:nvPr>
            <p:ph type="body" sz="quarter" idx="1"/>
          </p:nvPr>
        </p:nvSpPr>
        <p:spPr>
          <a:xfrm>
            <a:off x="632896" y="4672738"/>
            <a:ext cx="6269354" cy="1380440"/>
          </a:xfrm>
          <a:prstGeom prst="rect">
            <a:avLst/>
          </a:prstGeom>
        </p:spPr>
        <p:txBody>
          <a:bodyPr/>
          <a:lstStyle/>
          <a:p>
            <a:pPr algn="ctr" defTabSz="283463">
              <a:lnSpc>
                <a:spcPct val="90000"/>
              </a:lnSpc>
              <a:spcBef>
                <a:spcPts val="800"/>
              </a:spcBef>
              <a:defRPr b="1" spc="1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 FOURTH Year</a:t>
            </a:r>
            <a:endParaRPr spc="208"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283463">
              <a:lnSpc>
                <a:spcPct val="90000"/>
              </a:lnSpc>
              <a:spcBef>
                <a:spcPts val="800"/>
              </a:spcBef>
              <a:defRPr b="1" spc="1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CPG25_17</a:t>
            </a:r>
            <a:endParaRPr spc="60"/>
          </a:p>
          <a:p>
            <a:pPr algn="ctr" defTabSz="283463">
              <a:lnSpc>
                <a:spcPct val="90000"/>
              </a:lnSpc>
              <a:spcBef>
                <a:spcPts val="8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Computer Science and Engineering Department</a:t>
            </a:r>
            <a:endParaRPr spc="263"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283463">
              <a:lnSpc>
                <a:spcPct val="90000"/>
              </a:lnSpc>
              <a:spcBef>
                <a:spcPts val="8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Thapar Institute of Engineering and Technology, Patiala</a:t>
            </a:r>
            <a:endParaRPr spc="263"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283463">
              <a:lnSpc>
                <a:spcPct val="90000"/>
              </a:lnSpc>
              <a:spcBef>
                <a:spcPts val="8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 JUNE 2025</a:t>
            </a:r>
          </a:p>
        </p:txBody>
      </p:sp>
      <p:sp>
        <p:nvSpPr>
          <p:cNvPr id="124" name="Straight Connector 28"/>
          <p:cNvSpPr/>
          <p:nvPr/>
        </p:nvSpPr>
        <p:spPr>
          <a:xfrm>
            <a:off x="719481" y="4131959"/>
            <a:ext cx="6096184" cy="2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5" name="tom-barrett-zbai2Y1GBIw-unsplash.jpg" descr="tom-barrett-zbai2Y1GBIw-unsplash.jpg"/>
          <p:cNvPicPr>
            <a:picLocks noChangeAspect="1"/>
          </p:cNvPicPr>
          <p:nvPr/>
        </p:nvPicPr>
        <p:blipFill>
          <a:blip r:embed="rId2">
            <a:extLst/>
          </a:blip>
          <a:srcRect l="0" t="682" r="0" b="682"/>
          <a:stretch>
            <a:fillRect/>
          </a:stretch>
        </p:blipFill>
        <p:spPr>
          <a:xfrm>
            <a:off x="7556686" y="-2"/>
            <a:ext cx="4635316" cy="685800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 3"/>
          <p:cNvSpPr/>
          <p:nvPr/>
        </p:nvSpPr>
        <p:spPr>
          <a:xfrm>
            <a:off x="7988089" y="4498923"/>
            <a:ext cx="3803699" cy="2108615"/>
          </a:xfrm>
          <a:prstGeom prst="rect">
            <a:avLst/>
          </a:prstGeom>
          <a:solidFill>
            <a:srgbClr val="FFFFFF"/>
          </a:solidFill>
          <a:ln w="15875">
            <a:solidFill>
              <a:srgbClr val="F36826"/>
            </a:solidFill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27" name="Subtitle 2"/>
          <p:cNvSpPr txBox="1"/>
          <p:nvPr/>
        </p:nvSpPr>
        <p:spPr>
          <a:xfrm>
            <a:off x="8253034" y="4576914"/>
            <a:ext cx="3273806" cy="181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 defTabSz="457200">
              <a:spcBef>
                <a:spcPts val="1300"/>
              </a:spcBef>
              <a:defRPr b="1" cap="all" spc="260" sz="1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Team members :</a:t>
            </a:r>
            <a:endParaRPr spc="205" sz="3700"/>
          </a:p>
          <a:p>
            <a:pPr algn="r" defTabSz="457200">
              <a:spcBef>
                <a:spcPts val="1300"/>
              </a:spcBef>
              <a:defRPr cap="all" spc="2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Vimlendu Sharma (102166004)</a:t>
            </a:r>
          </a:p>
          <a:p>
            <a:pPr algn="r" defTabSz="457200">
              <a:spcBef>
                <a:spcPts val="1300"/>
              </a:spcBef>
              <a:defRPr cap="all" spc="2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Pareesh Sharma (102116092)</a:t>
            </a:r>
            <a:endParaRPr sz="3000"/>
          </a:p>
          <a:p>
            <a:pPr algn="r" defTabSz="457200">
              <a:spcBef>
                <a:spcPts val="1300"/>
              </a:spcBef>
              <a:defRPr cap="all" spc="2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Vinayak Lal (102116050)</a:t>
            </a:r>
            <a:endParaRPr sz="3000"/>
          </a:p>
          <a:p>
            <a:pPr algn="r" defTabSz="457200">
              <a:spcBef>
                <a:spcPts val="1300"/>
              </a:spcBef>
              <a:defRPr cap="all" spc="2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Krishma Kansal (102118054)</a:t>
            </a:r>
            <a:endParaRPr sz="3000"/>
          </a:p>
          <a:p>
            <a:pPr algn="r" defTabSz="457200">
              <a:spcBef>
                <a:spcPts val="1300"/>
              </a:spcBef>
              <a:defRPr cap="all" spc="200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Piya Bhalla (102103233)</a:t>
            </a:r>
          </a:p>
        </p:txBody>
      </p:sp>
      <p:sp>
        <p:nvSpPr>
          <p:cNvPr id="128" name="Rectangle 8"/>
          <p:cNvSpPr/>
          <p:nvPr/>
        </p:nvSpPr>
        <p:spPr>
          <a:xfrm>
            <a:off x="7972587" y="3179135"/>
            <a:ext cx="3803697" cy="1184625"/>
          </a:xfrm>
          <a:prstGeom prst="rect">
            <a:avLst/>
          </a:prstGeom>
          <a:solidFill>
            <a:srgbClr val="FFFFFF"/>
          </a:solidFill>
          <a:ln w="15875">
            <a:solidFill>
              <a:srgbClr val="F36826"/>
            </a:solidFill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29" name="Under Supervision of :…"/>
          <p:cNvSpPr txBox="1"/>
          <p:nvPr/>
        </p:nvSpPr>
        <p:spPr>
          <a:xfrm>
            <a:off x="7860641" y="3266147"/>
            <a:ext cx="3746916" cy="101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r">
              <a:lnSpc>
                <a:spcPct val="88000"/>
              </a:lnSpc>
              <a:spcBef>
                <a:spcPts val="1200"/>
              </a:spcBef>
              <a:defRPr b="1" cap="all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 Supervision of</a:t>
            </a:r>
            <a:r>
              <a:rPr spc="100" sz="1500"/>
              <a:t>:</a:t>
            </a:r>
            <a:endParaRPr spc="100" sz="1500"/>
          </a:p>
          <a:p>
            <a:pPr algn="r">
              <a:lnSpc>
                <a:spcPct val="88000"/>
              </a:lnSpc>
              <a:spcBef>
                <a:spcPts val="1200"/>
              </a:spcBef>
              <a:defRPr b="1" cap="all"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 b="0" sz="1100"/>
              <a:t>Dr. Chinmaya Panigrahy</a:t>
            </a:r>
          </a:p>
        </p:txBody>
      </p:sp>
      <p:pic>
        <p:nvPicPr>
          <p:cNvPr id="130" name="Thapar_Institute_of_Engineering_and_Technology_University_logo.png" descr="Thapar_Institute_of_Engineering_and_Technology_University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925" y="182187"/>
            <a:ext cx="1241569" cy="1235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remium_photo-1710628263718-367b1cf5828f.avif" descr="premium_photo-1710628263718-367b1cf5828f.av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3822" y="336167"/>
            <a:ext cx="3819574" cy="2546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. Accurate Detection System : High accuracy in detecting fake audio, text/news, video, and images using CNNs, RNNs, DBNs, and BERT.…"/>
          <p:cNvSpPr txBox="1"/>
          <p:nvPr>
            <p:ph type="body" idx="1"/>
          </p:nvPr>
        </p:nvSpPr>
        <p:spPr>
          <a:xfrm>
            <a:off x="1066798" y="1546409"/>
            <a:ext cx="10058404" cy="398246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1. Real-Time Multi-Parameter Monitoring: </a:t>
            </a:r>
            <a:r>
              <a:rPr b="0"/>
              <a:t>Successfully built a USB-powered device capable of continuously monitoring key water quality parameters — pH, turbidity, TDS, and temperature — in real time.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2. AI-Based Water Quality Prediction</a:t>
            </a:r>
            <a:r>
              <a:rPr b="0"/>
              <a:t> : Integrated a machine learning model (XGBoost) to predict water safety and detect contamination risks, providing early warning capabilities.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3. Secure and Scalable</a:t>
            </a:r>
            <a:r>
              <a:rPr b="0"/>
              <a:t> </a:t>
            </a:r>
            <a:r>
              <a:t>Backend:</a:t>
            </a:r>
            <a:r>
              <a:rPr b="0"/>
              <a:t> Implemented a FastAPI backend with TimescaleDB and JWT-based security, capable of scaling and supporting multiple users simultaneously.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4. Low-Cost, Modular Architecture: </a:t>
            </a:r>
            <a:r>
              <a:rPr b="0"/>
              <a:t>Designed the system using affordable components (&lt; Rs 5000), making it viable for rural and resource-limited environments.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5. Intuitive User Interface</a:t>
            </a:r>
            <a:r>
              <a:rPr b="0"/>
              <a:t> </a:t>
            </a:r>
            <a:r>
              <a:t>: </a:t>
            </a:r>
            <a:r>
              <a:rPr b="0"/>
              <a:t>Designed a clean and user-friendly interface to simplify interaction for non-technical users, ensuring clarity in data interpretation and alerts.</a:t>
            </a:r>
          </a:p>
        </p:txBody>
      </p:sp>
      <p:sp>
        <p:nvSpPr>
          <p:cNvPr id="164" name="Project Outcomes"/>
          <p:cNvSpPr txBox="1"/>
          <p:nvPr/>
        </p:nvSpPr>
        <p:spPr>
          <a:xfrm>
            <a:off x="1066798" y="-546024"/>
            <a:ext cx="10058404" cy="145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>
              <a:lnSpc>
                <a:spcPct val="90000"/>
              </a:lnSpc>
              <a:defRPr spc="-100" sz="3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Project Outcomes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1. Shivam Dhiman : Responsible for training ML model(s) for fake audio detection.…"/>
          <p:cNvSpPr txBox="1"/>
          <p:nvPr>
            <p:ph type="body" idx="1"/>
          </p:nvPr>
        </p:nvSpPr>
        <p:spPr>
          <a:xfrm>
            <a:off x="1066798" y="1609680"/>
            <a:ext cx="10058404" cy="4371379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1. Vimlendu Sharma (ML Modeling &amp; System Integration): </a:t>
            </a:r>
            <a:r>
              <a:rPr b="0"/>
              <a:t>Responsible for training ML models and integrating the hardware data stream with the software pipeline.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2. Pareesh Sharma</a:t>
            </a:r>
            <a:r>
              <a:rPr b="0"/>
              <a:t> </a:t>
            </a:r>
            <a:r>
              <a:t>(Frontend &amp; Hardware Interface):</a:t>
            </a:r>
            <a:r>
              <a:rPr b="0"/>
              <a:t> Responsible for developing web dashboard and hardware connections.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3. Vinayak Lal</a:t>
            </a:r>
            <a:r>
              <a:rPr b="0"/>
              <a:t> </a:t>
            </a:r>
            <a:r>
              <a:t>(Backend Development): </a:t>
            </a:r>
            <a:r>
              <a:rPr b="0"/>
              <a:t>Built and deployed a secure, scalable backend with real-time data ingestion.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4. Krishma Kansal</a:t>
            </a:r>
            <a:r>
              <a:rPr b="0"/>
              <a:t> </a:t>
            </a:r>
            <a:r>
              <a:t>(Data Handling &amp; AI Services): </a:t>
            </a:r>
            <a:r>
              <a:rPr b="0"/>
              <a:t>Managed end-to-end data flow and embedded AI models into the system for real-time contamination prediction.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b="1" sz="1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5. Piya Bhalla (Data Preprocessing &amp; Documentation): </a:t>
            </a:r>
            <a:r>
              <a:rPr b="0"/>
              <a:t>Handled data preprocessing, and maintained detailed technical documentation.</a:t>
            </a:r>
            <a:br>
              <a:rPr b="0"/>
            </a:br>
            <a:br>
              <a:rPr b="0"/>
            </a:br>
          </a:p>
        </p:txBody>
      </p:sp>
      <p:sp>
        <p:nvSpPr>
          <p:cNvPr id="167" name="Individual Contributions"/>
          <p:cNvSpPr txBox="1"/>
          <p:nvPr/>
        </p:nvSpPr>
        <p:spPr>
          <a:xfrm>
            <a:off x="1066798" y="-546024"/>
            <a:ext cx="10058404" cy="145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>
              <a:lnSpc>
                <a:spcPct val="90000"/>
              </a:lnSpc>
              <a:defRPr spc="-100" sz="3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Individual Contributions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rrent Progress"/>
          <p:cNvSpPr txBox="1"/>
          <p:nvPr/>
        </p:nvSpPr>
        <p:spPr>
          <a:xfrm>
            <a:off x="1066798" y="-546025"/>
            <a:ext cx="10058404" cy="145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>
              <a:lnSpc>
                <a:spcPct val="90000"/>
              </a:lnSpc>
              <a:defRPr spc="-100" sz="3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Current Progress</a:t>
            </a:r>
          </a:p>
        </p:txBody>
      </p:sp>
      <p:sp>
        <p:nvSpPr>
          <p:cNvPr id="170" name="Gantt chart"/>
          <p:cNvSpPr txBox="1"/>
          <p:nvPr/>
        </p:nvSpPr>
        <p:spPr>
          <a:xfrm>
            <a:off x="1148616" y="1246377"/>
            <a:ext cx="1323127" cy="40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 defTabSz="457200">
              <a:spcBef>
                <a:spcPts val="1400"/>
              </a:spcBef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Gantt chart</a:t>
            </a:r>
            <a:r>
              <a:rPr sz="2200"/>
              <a:t> </a:t>
            </a:r>
          </a:p>
        </p:txBody>
      </p:sp>
      <p:pic>
        <p:nvPicPr>
          <p:cNvPr id="171" name="iot_ai_water_quality_gantt_jan_may.png" descr="iot_ai_water_quality_gantt_jan_m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013" y="1712583"/>
            <a:ext cx="8725974" cy="4362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uture Work Plan"/>
          <p:cNvSpPr txBox="1"/>
          <p:nvPr>
            <p:ph type="title"/>
          </p:nvPr>
        </p:nvSpPr>
        <p:spPr>
          <a:xfrm>
            <a:off x="1147811" y="-484755"/>
            <a:ext cx="10058405" cy="1450763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Future Work Plan</a:t>
            </a:r>
          </a:p>
        </p:txBody>
      </p:sp>
      <p:sp>
        <p:nvSpPr>
          <p:cNvPr id="174" name="1. Expanded Detection: Enhance detection for emerging deepfake techniques and new media formats. Integrate additional ML/DL models for better accuracy.…"/>
          <p:cNvSpPr txBox="1"/>
          <p:nvPr>
            <p:ph type="body" idx="1"/>
          </p:nvPr>
        </p:nvSpPr>
        <p:spPr>
          <a:xfrm>
            <a:off x="924587" y="1682226"/>
            <a:ext cx="10058404" cy="3760897"/>
          </a:xfrm>
          <a:prstGeom prst="rect">
            <a:avLst/>
          </a:prstGeom>
        </p:spPr>
        <p:txBody>
          <a:bodyPr/>
          <a:lstStyle/>
          <a:p>
            <a:pPr marL="0" indent="0" defTabSz="434340">
              <a:lnSpc>
                <a:spcPct val="100000"/>
              </a:lnSpc>
              <a:spcBef>
                <a:spcPts val="1100"/>
              </a:spcBef>
              <a:buSzTx/>
              <a:buNone/>
              <a:defRPr b="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1.</a:t>
            </a:r>
            <a:r>
              <a:rPr b="0"/>
              <a:t> </a:t>
            </a:r>
            <a:r>
              <a:t>On-device ML Inference: </a:t>
            </a:r>
            <a:r>
              <a:rPr b="0"/>
              <a:t>Shift prediction to edge using optimised ONNX model.</a:t>
            </a:r>
          </a:p>
          <a:p>
            <a:pPr marL="0" indent="0" defTabSz="434340">
              <a:lnSpc>
                <a:spcPct val="100000"/>
              </a:lnSpc>
              <a:spcBef>
                <a:spcPts val="1100"/>
              </a:spcBef>
              <a:buSzTx/>
              <a:buNone/>
              <a:defRPr b="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 Mobile App Support: </a:t>
            </a:r>
            <a:r>
              <a:rPr b="0"/>
              <a:t>Native app with Bluetooth/OTG support</a:t>
            </a:r>
          </a:p>
          <a:p>
            <a:pPr marL="0" indent="0" defTabSz="434340">
              <a:lnSpc>
                <a:spcPct val="100000"/>
              </a:lnSpc>
              <a:spcBef>
                <a:spcPts val="1100"/>
              </a:spcBef>
              <a:buSzTx/>
              <a:buNone/>
              <a:defRPr b="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3. Expanded Sensor Suite: </a:t>
            </a:r>
            <a:r>
              <a:rPr b="0"/>
              <a:t>Add DO, nitrates, heavy metals</a:t>
            </a:r>
          </a:p>
          <a:p>
            <a:pPr marL="0" indent="0" defTabSz="434340">
              <a:lnSpc>
                <a:spcPct val="100000"/>
              </a:lnSpc>
              <a:spcBef>
                <a:spcPts val="1100"/>
              </a:spcBef>
              <a:buSzTx/>
              <a:buNone/>
              <a:defRPr b="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 Community Deployment: </a:t>
            </a:r>
            <a:r>
              <a:rPr b="0"/>
              <a:t>Pilot testing in rural and urban field locations</a:t>
            </a:r>
          </a:p>
          <a:p>
            <a:pPr marL="0" indent="0" defTabSz="434340">
              <a:lnSpc>
                <a:spcPct val="100000"/>
              </a:lnSpc>
              <a:spcBef>
                <a:spcPts val="1100"/>
              </a:spcBef>
              <a:buSzTx/>
              <a:buNone/>
              <a:defRPr b="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5. Data Analytics Dashboard: </a:t>
            </a:r>
            <a:r>
              <a:rPr b="0"/>
              <a:t>Trend prediction and event forecasting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ANK YOU"/>
          <p:cNvSpPr txBox="1"/>
          <p:nvPr>
            <p:ph type="title"/>
          </p:nvPr>
        </p:nvSpPr>
        <p:spPr>
          <a:xfrm>
            <a:off x="2553517" y="2358238"/>
            <a:ext cx="7084963" cy="1450762"/>
          </a:xfrm>
          <a:prstGeom prst="rect">
            <a:avLst/>
          </a:prstGeom>
        </p:spPr>
        <p:txBody>
          <a:bodyPr/>
          <a:lstStyle>
            <a:lvl1pPr defTabSz="886966">
              <a:defRPr spc="-100" sz="9100"/>
            </a:lvl1pPr>
          </a:lstStyle>
          <a:p>
            <a:pPr/>
            <a:r>
              <a:t>THANK YOU</a:t>
            </a:r>
          </a:p>
        </p:txBody>
      </p:sp>
      <p:sp>
        <p:nvSpPr>
          <p:cNvPr id="177" name="Rectangle"/>
          <p:cNvSpPr/>
          <p:nvPr/>
        </p:nvSpPr>
        <p:spPr>
          <a:xfrm>
            <a:off x="902580" y="548587"/>
            <a:ext cx="10386840" cy="12700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1066798" y="-260821"/>
            <a:ext cx="10058404" cy="1450764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Problem Definition, Project Scope, and Objectives</a:t>
            </a:r>
          </a:p>
        </p:txBody>
      </p:sp>
      <p:sp>
        <p:nvSpPr>
          <p:cNvPr id="134" name="Content Placeholder 2"/>
          <p:cNvSpPr txBox="1"/>
          <p:nvPr>
            <p:ph type="body" idx="1"/>
          </p:nvPr>
        </p:nvSpPr>
        <p:spPr>
          <a:xfrm>
            <a:off x="1066798" y="1577568"/>
            <a:ext cx="10058404" cy="466586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b="1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Problem Definition</a:t>
            </a:r>
          </a:p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Access to clean water is essential, yet many communities still rely on outdated, manual testing methods that are slow, costly, and require lab facilities. These systems lack real-time monitoring and predictive intelligence, making them ineffective for timely responses to contamination. There is a critical need for a portable, intelligent solution that provides continuous, accurate water quality data.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br>
              <a:rPr sz="1600"/>
            </a:br>
            <a:r>
              <a:rPr b="1" sz="2200"/>
              <a:t>Project Scope</a:t>
            </a:r>
            <a:endParaRPr b="1"/>
          </a:p>
          <a:p>
            <a:pPr marL="0" indent="0" defTabSz="457200">
              <a:lnSpc>
                <a:spcPct val="100000"/>
              </a:lnSpc>
              <a:buSzTx/>
              <a:buNone/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project aims to develop a compact, USB powered water quality monitoring system that integrates IoT sensors and AI-based prediction. It will measure key water parameters like pH, turbidity, TDS, and temperature in real time, stream data via a web dashboard, and use machine learning models to predict contamination risks. The system is designed to be affordable, scalable, and suitable for remote or resource-constrained areas, supporting environmental and public health initiatives.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1066798" y="-260821"/>
            <a:ext cx="10058404" cy="1450764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Problem Definition, Project Scope, and Objectives contd..</a:t>
            </a:r>
          </a:p>
        </p:txBody>
      </p:sp>
      <p:sp>
        <p:nvSpPr>
          <p:cNvPr id="137" name="Content Placeholder 2"/>
          <p:cNvSpPr txBox="1"/>
          <p:nvPr/>
        </p:nvSpPr>
        <p:spPr>
          <a:xfrm>
            <a:off x="1066798" y="1462441"/>
            <a:ext cx="10058404" cy="46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1400"/>
              </a:spcBef>
              <a:defRPr b="1"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Approved Objectives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Real-Time Monitoring:</a:t>
            </a:r>
            <a:r>
              <a:rPr b="0"/>
              <a:t> Continuously measure pH, turbidity, and TDS using sensor-equipped hardware.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AI-Based Prediction:</a:t>
            </a:r>
            <a:r>
              <a:rPr b="0"/>
              <a:t> Use ML models to predict Water Quality Index (WQI) and contamination risk.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Scalable &amp; Affordable:</a:t>
            </a:r>
            <a:r>
              <a:rPr b="0"/>
              <a:t> Design cost-effective systems suitable for remote deployment.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Multi-Sensor Integration:</a:t>
            </a:r>
            <a:r>
              <a:rPr b="0"/>
              <a:t> Support multiple water parameters through modular sensor setup.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User-Friendly Interface:</a:t>
            </a:r>
            <a:r>
              <a:rPr b="0"/>
              <a:t> Design an intuitive web dashboard for easy data access and control.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1066798" y="-546025"/>
            <a:ext cx="10058404" cy="1450764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Project Analysis and Design</a:t>
            </a:r>
          </a:p>
        </p:txBody>
      </p:sp>
      <p:sp>
        <p:nvSpPr>
          <p:cNvPr id="140" name="Content Placeholder 2"/>
          <p:cNvSpPr txBox="1"/>
          <p:nvPr/>
        </p:nvSpPr>
        <p:spPr>
          <a:xfrm>
            <a:off x="2256975" y="1200324"/>
            <a:ext cx="7678050" cy="509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algn="ctr" defTabSz="235364">
              <a:spcBef>
                <a:spcPts val="6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br/>
            <a:br/>
            <a:r>
              <a:t>     </a:t>
            </a:r>
            <a:r>
              <a:rPr sz="1400"/>
              <a:t> </a:t>
            </a:r>
            <a:r>
              <a:rPr sz="1300"/>
              <a:t>    </a:t>
            </a:r>
            <a:r>
              <a:rPr b="0" sz="1300"/>
              <a:t> </a:t>
            </a:r>
            <a:endParaRPr sz="1300"/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235364">
              <a:spcBef>
                <a:spcPts val="600"/>
              </a:spcBef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br/>
            <a:r>
              <a:rPr b="1"/>
              <a:t>Fig</a:t>
            </a:r>
            <a:r>
              <a:t> </a:t>
            </a:r>
            <a:r>
              <a:rPr b="1"/>
              <a:t>:-</a:t>
            </a:r>
            <a:r>
              <a:t> Use Case Diagram</a:t>
            </a:r>
          </a:p>
        </p:txBody>
      </p:sp>
      <p:sp>
        <p:nvSpPr>
          <p:cNvPr id="141" name="UML Diagrams"/>
          <p:cNvSpPr txBox="1"/>
          <p:nvPr/>
        </p:nvSpPr>
        <p:spPr>
          <a:xfrm>
            <a:off x="1045001" y="1200327"/>
            <a:ext cx="2044248" cy="40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 defTabSz="457200">
              <a:spcBef>
                <a:spcPts val="1400"/>
              </a:spcBef>
              <a:defRPr b="1"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UML Diagrams </a:t>
            </a:r>
          </a:p>
        </p:txBody>
      </p:sp>
      <p:pic>
        <p:nvPicPr>
          <p:cNvPr id="14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2374" y="1200327"/>
            <a:ext cx="5852889" cy="4904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uble-click to edit"/>
          <p:cNvSpPr txBox="1"/>
          <p:nvPr>
            <p:ph type="body" sz="half" idx="1"/>
          </p:nvPr>
        </p:nvSpPr>
        <p:spPr>
          <a:xfrm>
            <a:off x="6378978" y="1220505"/>
            <a:ext cx="4895522" cy="4951066"/>
          </a:xfrm>
          <a:prstGeom prst="rect">
            <a:avLst/>
          </a:prstGeom>
        </p:spPr>
        <p:txBody>
          <a:bodyPr/>
          <a:lstStyle/>
          <a:p>
            <a:pPr/>
            <a:br/>
            <a:r>
              <a:t>          </a:t>
            </a:r>
          </a:p>
        </p:txBody>
      </p:sp>
      <p:sp>
        <p:nvSpPr>
          <p:cNvPr id="145" name="Project Analysis and Design Contd.."/>
          <p:cNvSpPr txBox="1"/>
          <p:nvPr>
            <p:ph type="title"/>
          </p:nvPr>
        </p:nvSpPr>
        <p:spPr>
          <a:xfrm>
            <a:off x="1066798" y="-546025"/>
            <a:ext cx="10058404" cy="1450764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Project Analysis and Design Contd..</a:t>
            </a:r>
          </a:p>
        </p:txBody>
      </p:sp>
      <p:sp>
        <p:nvSpPr>
          <p:cNvPr id="146" name="Fig :- Block Diagram"/>
          <p:cNvSpPr txBox="1"/>
          <p:nvPr/>
        </p:nvSpPr>
        <p:spPr>
          <a:xfrm>
            <a:off x="2770764" y="5872322"/>
            <a:ext cx="2366422" cy="29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72187" indent="-72187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5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Fig :-</a:t>
            </a:r>
            <a:r>
              <a:rPr b="0"/>
              <a:t> Deployment Diagram </a:t>
            </a:r>
          </a:p>
        </p:txBody>
      </p:sp>
      <p:sp>
        <p:nvSpPr>
          <p:cNvPr id="147" name="Fig :- Swimlane Diagram"/>
          <p:cNvSpPr txBox="1"/>
          <p:nvPr/>
        </p:nvSpPr>
        <p:spPr>
          <a:xfrm>
            <a:off x="7723799" y="5872322"/>
            <a:ext cx="2186619" cy="29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72187" indent="-72187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b="1" sz="15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Fig :-</a:t>
            </a:r>
            <a:r>
              <a:rPr b="0"/>
              <a:t> Swimlane Diagram </a:t>
            </a:r>
          </a:p>
        </p:txBody>
      </p:sp>
      <p:pic>
        <p:nvPicPr>
          <p:cNvPr id="1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6260" y="1320644"/>
            <a:ext cx="4681700" cy="4464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WhatsApp Image 2025-06-03 at 23.00.08.jpeg" descr="WhatsApp Image 2025-06-03 at 23.00.0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323" y="1797811"/>
            <a:ext cx="5150412" cy="3509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terature survey"/>
          <p:cNvSpPr txBox="1"/>
          <p:nvPr>
            <p:ph type="title"/>
          </p:nvPr>
        </p:nvSpPr>
        <p:spPr>
          <a:xfrm>
            <a:off x="1066798" y="-565643"/>
            <a:ext cx="10058404" cy="1450763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Literature survey</a:t>
            </a:r>
          </a:p>
        </p:txBody>
      </p:sp>
      <p:graphicFrame>
        <p:nvGraphicFramePr>
          <p:cNvPr id="152" name="Table 5"/>
          <p:cNvGraphicFramePr/>
          <p:nvPr/>
        </p:nvGraphicFramePr>
        <p:xfrm>
          <a:off x="1445991" y="1392699"/>
          <a:ext cx="9300017" cy="48053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41286"/>
                <a:gridCol w="2074803"/>
                <a:gridCol w="3087584"/>
                <a:gridCol w="3396342"/>
              </a:tblGrid>
              <a:tr h="250808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Approaches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34599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IoT-Based Real-Time Water Quality Monitoring</a:t>
                      </a:r>
                    </a:p>
                    <a:p>
                      <a:pPr defTabSz="457200">
                        <a:defRPr sz="10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https://doi.org/10.1016/j.matpr.2020.10.649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Utilized sensors (pH, turbidity, temperature) connected, to monitor water in real time.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Lacks predictive intelligence; only provides raw data or threshold-based alerts.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34599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AI for Water Contamination Detection</a:t>
                      </a:r>
                    </a:p>
                    <a:p>
                      <a:pPr defTabSz="457200">
                        <a:defRPr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3" invalidUrl="" action="" tgtFrame="" tooltip="" history="1" highlightClick="0" endSnd="0"/>
                        </a:rPr>
                        <a:t>https://doi.org/10.1109/ICICCS51141.2021.9432135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Applied machine learning models like XGBoost to analyze multi-sensor data and classify water quality.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 often trained on static datasets; performance may drop in real-world noisy or drifting data.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73336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Web-Enabled Smart Water Monitoring Systems</a:t>
                      </a:r>
                    </a:p>
                    <a:p>
                      <a:pPr defTabSz="457200">
                        <a:defRPr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https://doi.org/10.1109/ic-ETITE47903.2020.193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cloud dashboards and APIs for visualizing sensor data and generating user alerts.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Many systems rely on costly proprietary platforms and offer limited offline functionality.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814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Low-Cost Sensor Integration for Water Testing</a:t>
                      </a:r>
                    </a:p>
                    <a:p>
                      <a:pPr defTabSz="457200">
                        <a:defRPr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5" invalidUrl="" action="" tgtFrame="" tooltip="" history="1" highlightClick="0" endSnd="0"/>
                        </a:rPr>
                        <a:t>https://doi.org/10.1109/ICIEM54221.2022.9852814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Combined pH, EC, turbidity, and temperature sensors with microcontrollers (e.g., Arduino/ESP32).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Calibration drift over time and lack of robustness in harsh environments.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9586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Time-Series Forecasting of Water Quality Index</a:t>
                      </a:r>
                    </a:p>
                    <a:p>
                      <a:pPr defTabSz="457200">
                        <a:defRPr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 </a:t>
                      </a: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6" invalidUrl="" action="" tgtFrame="" tooltip="" history="1" highlightClick="0" endSnd="0"/>
                        </a:rPr>
                        <a:t>https://doi.org/10.1007/s12652-023-04093-y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Leveraged historical trends and statistical features to forecast WQI using ML algorithms.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Fails to capture real-time anomalies or abrupt contaminations without frequent retraining.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8798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Edge-Based Water Monitoring with Embedded ML</a:t>
                      </a:r>
                      <a:endParaRPr sz="1100"/>
                    </a:p>
                    <a:p>
                      <a:pPr defTabSz="457200">
                        <a:defRPr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u="sng">
                          <a:uFill>
                            <a:solidFill>
                              <a:srgbClr val="0000FF"/>
                            </a:solidFill>
                          </a:uFill>
                          <a:hlinkClick r:id="rId7" invalidUrl="" action="" tgtFrame="" tooltip="" history="1" highlightClick="0" endSnd="0"/>
                        </a:rPr>
                        <a:t>https://doi.org/10.1109/ACCESS.2022.3147154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Deployed lightweight ML models on microcontrollers for offline prediction and decision-making.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by low compute power and memory; requires careful model optimization.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etailed Design"/>
          <p:cNvSpPr txBox="1"/>
          <p:nvPr>
            <p:ph type="title"/>
          </p:nvPr>
        </p:nvSpPr>
        <p:spPr>
          <a:xfrm>
            <a:off x="1066798" y="-565643"/>
            <a:ext cx="10058404" cy="1450763"/>
          </a:xfrm>
          <a:prstGeom prst="rect">
            <a:avLst/>
          </a:prstGeom>
        </p:spPr>
        <p:txBody>
          <a:bodyPr/>
          <a:lstStyle/>
          <a:p>
            <a:pPr algn="ctr">
              <a:defRPr spc="-100" sz="3500">
                <a:solidFill>
                  <a:srgbClr val="000000"/>
                </a:solidFill>
              </a:defRPr>
            </a:pPr>
            <a:r>
              <a:t>Detailed</a:t>
            </a:r>
            <a:r>
              <a:rPr>
                <a:solidFill>
                  <a:srgbClr val="404040"/>
                </a:solidFill>
              </a:rPr>
              <a:t> </a:t>
            </a:r>
            <a:r>
              <a:t>Design</a:t>
            </a:r>
          </a:p>
        </p:txBody>
      </p:sp>
      <p:sp>
        <p:nvSpPr>
          <p:cNvPr id="155" name="Tools/Platforms Used…"/>
          <p:cNvSpPr txBox="1"/>
          <p:nvPr>
            <p:ph type="body" idx="1"/>
          </p:nvPr>
        </p:nvSpPr>
        <p:spPr>
          <a:xfrm>
            <a:off x="1066798" y="1462441"/>
            <a:ext cx="10058404" cy="46658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500"/>
              </a:spcBef>
              <a:buSzTx/>
              <a:buNone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Tools/Platforms Used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Firmware: </a:t>
            </a:r>
            <a:r>
              <a:rPr b="0"/>
              <a:t>C/C++ (pico-sdk, TinyUSB)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ML/AI: </a:t>
            </a:r>
            <a:r>
              <a:rPr b="0"/>
              <a:t>Python, XGBoost, ONNX, MLflow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Backend: </a:t>
            </a:r>
            <a:r>
              <a:rPr b="0"/>
              <a:t>FastAPI, TimescaleDB, Celery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Frontend: </a:t>
            </a:r>
            <a:r>
              <a:rPr b="0"/>
              <a:t>React.js, WebSerial API, WebSocket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 Processing: </a:t>
            </a:r>
            <a:r>
              <a:rPr b="0"/>
              <a:t>Pandas, OpenCV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Deployment: </a:t>
            </a:r>
            <a:r>
              <a:rPr b="0"/>
              <a:t>Docker, Kubernetes,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tailed Design Contd.."/>
          <p:cNvSpPr txBox="1"/>
          <p:nvPr>
            <p:ph type="title"/>
          </p:nvPr>
        </p:nvSpPr>
        <p:spPr>
          <a:xfrm>
            <a:off x="1066798" y="-565643"/>
            <a:ext cx="10058404" cy="1450763"/>
          </a:xfrm>
          <a:prstGeom prst="rect">
            <a:avLst/>
          </a:prstGeom>
        </p:spPr>
        <p:txBody>
          <a:bodyPr/>
          <a:lstStyle/>
          <a:p>
            <a:pPr algn="ctr">
              <a:defRPr spc="-100" sz="3500">
                <a:solidFill>
                  <a:srgbClr val="000000"/>
                </a:solidFill>
              </a:defRPr>
            </a:pPr>
            <a:r>
              <a:t>Detailed</a:t>
            </a:r>
            <a:r>
              <a:rPr>
                <a:solidFill>
                  <a:srgbClr val="404040"/>
                </a:solidFill>
              </a:rPr>
              <a:t> </a:t>
            </a:r>
            <a:r>
              <a:t>Design Contd..</a:t>
            </a:r>
          </a:p>
        </p:txBody>
      </p:sp>
      <p:sp>
        <p:nvSpPr>
          <p:cNvPr id="158" name="Detailed Architecture…"/>
          <p:cNvSpPr txBox="1"/>
          <p:nvPr>
            <p:ph type="body" idx="1"/>
          </p:nvPr>
        </p:nvSpPr>
        <p:spPr>
          <a:xfrm>
            <a:off x="1066798" y="1310030"/>
            <a:ext cx="10058404" cy="466585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Architecture Overview: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Frontend:</a:t>
            </a:r>
            <a:r>
              <a:rPr b="0"/>
              <a:t> React-based real-time dashboard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Backend API:</a:t>
            </a:r>
            <a:r>
              <a:rPr b="0"/>
              <a:t> FastAPI with TimescaleDB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Firmware:</a:t>
            </a:r>
            <a:r>
              <a:rPr b="0"/>
              <a:t> Embedded C with serial protocol (USB)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AI Service:</a:t>
            </a:r>
            <a:r>
              <a:rPr b="0"/>
              <a:t> ONNX model served via FastAPI endpoint</a:t>
            </a:r>
          </a:p>
          <a:p>
            <a:pPr marL="457200" indent="-317500" defTabSz="457200">
              <a:lnSpc>
                <a:spcPct val="100000"/>
              </a:lnSpc>
              <a:buClrTx/>
              <a:buFont typeface="Times Roman"/>
              <a:buChar char="•"/>
              <a:defRPr b="1"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Streaming:</a:t>
            </a:r>
            <a:r>
              <a:rPr b="0"/>
              <a:t> WebSerial to Browser, WebSocket from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st Analysis"/>
          <p:cNvSpPr txBox="1"/>
          <p:nvPr>
            <p:ph type="title"/>
          </p:nvPr>
        </p:nvSpPr>
        <p:spPr>
          <a:xfrm>
            <a:off x="1066798" y="-546024"/>
            <a:ext cx="10058404" cy="1450763"/>
          </a:xfrm>
          <a:prstGeom prst="rect">
            <a:avLst/>
          </a:prstGeom>
        </p:spPr>
        <p:txBody>
          <a:bodyPr/>
          <a:lstStyle>
            <a:lvl1pPr algn="ctr">
              <a:defRPr spc="-100" sz="3500">
                <a:solidFill>
                  <a:srgbClr val="000000"/>
                </a:solidFill>
              </a:defRPr>
            </a:lvl1pPr>
          </a:lstStyle>
          <a:p>
            <a:pPr/>
            <a:r>
              <a:t>Cost Analysis</a:t>
            </a:r>
          </a:p>
        </p:txBody>
      </p:sp>
      <p:graphicFrame>
        <p:nvGraphicFramePr>
          <p:cNvPr id="161" name="Table 1"/>
          <p:cNvGraphicFramePr/>
          <p:nvPr/>
        </p:nvGraphicFramePr>
        <p:xfrm>
          <a:off x="1451521" y="1462439"/>
          <a:ext cx="9288953" cy="453477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322238"/>
                <a:gridCol w="2322238"/>
                <a:gridCol w="2322238"/>
                <a:gridCol w="2322238"/>
              </a:tblGrid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Sr No.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Component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Quantity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Unit Price (₹)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pH Sensor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1700.00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ESP32 (30-pin)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320.00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3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Turbidity Sensor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550.00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4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TDS Module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600.00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5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ADS1115 (ADC)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6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100.00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EFEAEA"/>
                    </a:solidFill>
                  </a:tcPr>
                </a:tc>
              </a:tr>
              <a:tr h="56684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TOTAL(₹)</a:t>
                      </a:r>
                    </a:p>
                  </a:txBody>
                  <a:tcPr marL="0" marR="0" marT="0" marB="0" anchor="t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3470.00</a:t>
                      </a:r>
                    </a:p>
                  </a:txBody>
                  <a:tcPr marL="0" marR="0" marT="0" marB="0" anchor="t" anchorCtr="0" horzOverflow="overflow">
                    <a:solidFill>
                      <a:srgbClr val="DED3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0000FF"/>
      </a:hlink>
      <a:folHlink>
        <a:srgbClr val="FF00FF"/>
      </a:folHlink>
    </a:clrScheme>
    <a:fontScheme name="1_RetrospectVTI">
      <a:majorFont>
        <a:latin typeface="Franklin Gothic Book"/>
        <a:ea typeface="Franklin Gothic Book"/>
        <a:cs typeface="Franklin Gothic Book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0000FF"/>
      </a:hlink>
      <a:folHlink>
        <a:srgbClr val="FF00FF"/>
      </a:folHlink>
    </a:clrScheme>
    <a:fontScheme name="1_RetrospectVTI">
      <a:majorFont>
        <a:latin typeface="Franklin Gothic Book"/>
        <a:ea typeface="Franklin Gothic Book"/>
        <a:cs typeface="Franklin Gothic Book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